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1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012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2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8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12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966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71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2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29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43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83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CD2EC-1103-422F-BD4A-0CAF06205437}" type="datetimeFigureOut">
              <a:rPr lang="cs-CZ" smtClean="0"/>
              <a:t>06.01.2021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CB035-80BB-40F2-A87B-47BAA1B5B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2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5400" b="1" dirty="0"/>
              <a:t>THE CZECH REPUBLIC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4000" b="1" dirty="0" err="1"/>
              <a:t>The</a:t>
            </a:r>
            <a:r>
              <a:rPr lang="cs-CZ" sz="4000" b="1" dirty="0"/>
              <a:t> 12 </a:t>
            </a:r>
            <a:r>
              <a:rPr lang="cs-CZ" sz="4000" b="1" dirty="0" err="1"/>
              <a:t>Wonders</a:t>
            </a:r>
            <a:r>
              <a:rPr lang="cs-CZ" sz="4000" b="1" dirty="0"/>
              <a:t> on </a:t>
            </a:r>
            <a:r>
              <a:rPr lang="cs-CZ" sz="4000" b="1" dirty="0" err="1"/>
              <a:t>the</a:t>
            </a:r>
            <a:r>
              <a:rPr lang="cs-CZ" sz="4000" b="1" dirty="0"/>
              <a:t> UNESCO List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5069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Holašovice (1998)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2818656" cy="44210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</a:t>
            </a:r>
            <a:r>
              <a:rPr lang="en-US" b="1" dirty="0"/>
              <a:t>village in south</a:t>
            </a:r>
            <a:r>
              <a:rPr lang="cs-CZ" b="1" dirty="0"/>
              <a:t> </a:t>
            </a:r>
            <a:r>
              <a:rPr lang="en-US" b="1" dirty="0"/>
              <a:t>Bohemia</a:t>
            </a:r>
            <a:r>
              <a:rPr lang="cs-CZ" b="1" dirty="0"/>
              <a:t> </a:t>
            </a:r>
            <a:r>
              <a:rPr lang="en-US" dirty="0"/>
              <a:t>represents a</a:t>
            </a:r>
            <a:r>
              <a:rPr lang="cs-CZ" dirty="0"/>
              <a:t> </a:t>
            </a:r>
            <a:r>
              <a:rPr lang="en-US" dirty="0"/>
              <a:t>rural style</a:t>
            </a:r>
            <a:r>
              <a:rPr lang="cs-CZ" dirty="0"/>
              <a:t> </a:t>
            </a:r>
            <a:r>
              <a:rPr lang="en-US" dirty="0"/>
              <a:t>architecture, known</a:t>
            </a:r>
            <a:r>
              <a:rPr lang="cs-CZ" dirty="0"/>
              <a:t> </a:t>
            </a:r>
            <a:r>
              <a:rPr lang="en-US" dirty="0"/>
              <a:t>as </a:t>
            </a:r>
            <a:r>
              <a:rPr lang="en-US" b="1" dirty="0"/>
              <a:t>folk</a:t>
            </a:r>
            <a:r>
              <a:rPr lang="cs-CZ" b="1" dirty="0"/>
              <a:t> </a:t>
            </a:r>
            <a:r>
              <a:rPr lang="en-US" b="1" dirty="0"/>
              <a:t>baroque</a:t>
            </a:r>
            <a:r>
              <a:rPr lang="en-US" dirty="0"/>
              <a:t>, from the mid 19th century.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80" y="1772816"/>
            <a:ext cx="592880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83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8. Kroměříž </a:t>
            </a:r>
            <a:r>
              <a:rPr lang="cs-CZ" dirty="0" err="1"/>
              <a:t>Castle</a:t>
            </a:r>
            <a:br>
              <a:rPr lang="cs-CZ" dirty="0"/>
            </a:br>
            <a:r>
              <a:rPr lang="cs-CZ" dirty="0"/>
              <a:t>and </a:t>
            </a:r>
            <a:r>
              <a:rPr lang="cs-CZ" dirty="0" err="1"/>
              <a:t>Gardens</a:t>
            </a:r>
            <a:r>
              <a:rPr lang="cs-CZ" dirty="0"/>
              <a:t> (1998)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10744" cy="42770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Originally a summer residence</a:t>
            </a:r>
            <a:r>
              <a:rPr lang="cs-CZ" dirty="0"/>
              <a:t> </a:t>
            </a:r>
            <a:r>
              <a:rPr lang="en-US" dirty="0"/>
              <a:t>of</a:t>
            </a:r>
            <a:r>
              <a:rPr lang="cs-CZ" dirty="0"/>
              <a:t> </a:t>
            </a:r>
            <a:r>
              <a:rPr lang="en-US" dirty="0"/>
              <a:t>Olomouc bishops, </a:t>
            </a:r>
            <a:r>
              <a:rPr lang="en-US" dirty="0" err="1"/>
              <a:t>Kroměříž’s</a:t>
            </a:r>
            <a:r>
              <a:rPr lang="cs-CZ" dirty="0"/>
              <a:t> </a:t>
            </a:r>
            <a:r>
              <a:rPr lang="cs-CZ" dirty="0" err="1"/>
              <a:t>Castle</a:t>
            </a:r>
            <a:r>
              <a:rPr lang="en-US" dirty="0"/>
              <a:t> is considered </a:t>
            </a:r>
            <a:r>
              <a:rPr lang="en-US" b="1" dirty="0"/>
              <a:t>a fine</a:t>
            </a:r>
            <a:r>
              <a:rPr lang="cs-CZ" b="1" dirty="0"/>
              <a:t> </a:t>
            </a:r>
            <a:r>
              <a:rPr lang="en-US" b="1" dirty="0"/>
              <a:t>example of Baroque</a:t>
            </a:r>
            <a:r>
              <a:rPr lang="cs-CZ" b="1" dirty="0"/>
              <a:t> </a:t>
            </a:r>
            <a:r>
              <a:rPr lang="en-US" b="1" dirty="0"/>
              <a:t>architecture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cs-CZ" dirty="0" err="1"/>
              <a:t>Th</a:t>
            </a:r>
            <a:r>
              <a:rPr lang="en-US" dirty="0"/>
              <a:t>e gardens received the</a:t>
            </a:r>
            <a:r>
              <a:rPr lang="cs-CZ" dirty="0"/>
              <a:t> </a:t>
            </a:r>
            <a:r>
              <a:rPr lang="en-US" dirty="0"/>
              <a:t>most praise for being an example</a:t>
            </a:r>
            <a:r>
              <a:rPr lang="cs-CZ" dirty="0"/>
              <a:t> </a:t>
            </a:r>
            <a:r>
              <a:rPr lang="en-US" dirty="0"/>
              <a:t>of the</a:t>
            </a:r>
            <a:r>
              <a:rPr lang="cs-CZ" dirty="0"/>
              <a:t> </a:t>
            </a:r>
            <a:r>
              <a:rPr lang="en-US" dirty="0"/>
              <a:t>period’s landscaping. The</a:t>
            </a:r>
            <a:r>
              <a:rPr lang="cs-CZ" dirty="0"/>
              <a:t> </a:t>
            </a:r>
            <a:r>
              <a:rPr lang="en-US" dirty="0"/>
              <a:t>castle houses an impressive </a:t>
            </a:r>
            <a:r>
              <a:rPr lang="en-US" b="1" dirty="0"/>
              <a:t>art</a:t>
            </a:r>
            <a:r>
              <a:rPr lang="cs-CZ" b="1" dirty="0"/>
              <a:t> </a:t>
            </a:r>
            <a:r>
              <a:rPr lang="en-US" b="1" dirty="0"/>
              <a:t>collection, including works</a:t>
            </a:r>
            <a:r>
              <a:rPr lang="cs-CZ" b="1" dirty="0"/>
              <a:t> </a:t>
            </a:r>
            <a:r>
              <a:rPr lang="en-US" b="1" dirty="0"/>
              <a:t>by</a:t>
            </a:r>
            <a:r>
              <a:rPr lang="cs-CZ" b="1" dirty="0"/>
              <a:t> </a:t>
            </a:r>
            <a:r>
              <a:rPr lang="en-US" b="1" dirty="0"/>
              <a:t>Titian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25" y="2060848"/>
            <a:ext cx="5168875" cy="346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8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</a:t>
            </a:r>
            <a:r>
              <a:rPr lang="en-US" dirty="0" err="1"/>
              <a:t>Litomyšl</a:t>
            </a:r>
            <a:r>
              <a:rPr lang="en-US" dirty="0"/>
              <a:t> Castle (1999)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538736" cy="42050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This </a:t>
            </a:r>
            <a:r>
              <a:rPr lang="en-US" b="1" dirty="0"/>
              <a:t>unique arcade palace </a:t>
            </a:r>
            <a:r>
              <a:rPr lang="en-US" dirty="0"/>
              <a:t>is one</a:t>
            </a:r>
            <a:r>
              <a:rPr lang="cs-CZ" dirty="0"/>
              <a:t> </a:t>
            </a:r>
            <a:r>
              <a:rPr lang="en-US" dirty="0"/>
              <a:t>of the most</a:t>
            </a:r>
            <a:r>
              <a:rPr lang="cs-CZ" dirty="0"/>
              <a:t> </a:t>
            </a:r>
            <a:r>
              <a:rPr lang="en-US" dirty="0"/>
              <a:t>important examples</a:t>
            </a:r>
            <a:r>
              <a:rPr lang="cs-CZ" dirty="0"/>
              <a:t> </a:t>
            </a:r>
            <a:r>
              <a:rPr lang="en-US" dirty="0"/>
              <a:t>of </a:t>
            </a:r>
            <a:r>
              <a:rPr lang="en-US" b="1" dirty="0"/>
              <a:t>Renaissance</a:t>
            </a:r>
            <a:r>
              <a:rPr lang="cs-CZ" b="1" dirty="0"/>
              <a:t> </a:t>
            </a:r>
            <a:r>
              <a:rPr lang="en-US" b="1" dirty="0"/>
              <a:t>architecture</a:t>
            </a:r>
            <a:r>
              <a:rPr lang="cs-CZ" b="1" dirty="0"/>
              <a:t> </a:t>
            </a:r>
            <a:r>
              <a:rPr lang="en-US" dirty="0"/>
              <a:t>in the CR. It is an</a:t>
            </a:r>
            <a:r>
              <a:rPr lang="cs-CZ" dirty="0"/>
              <a:t> </a:t>
            </a:r>
            <a:r>
              <a:rPr lang="en-US" dirty="0"/>
              <a:t>important</a:t>
            </a:r>
            <a:r>
              <a:rPr lang="cs-CZ" dirty="0"/>
              <a:t> </a:t>
            </a:r>
            <a:r>
              <a:rPr lang="en-US" dirty="0"/>
              <a:t>venue for cultural</a:t>
            </a:r>
            <a:r>
              <a:rPr lang="cs-CZ" dirty="0"/>
              <a:t> </a:t>
            </a:r>
            <a:r>
              <a:rPr lang="en-US" dirty="0"/>
              <a:t>events, the</a:t>
            </a:r>
            <a:r>
              <a:rPr lang="cs-CZ" dirty="0"/>
              <a:t> </a:t>
            </a:r>
            <a:r>
              <a:rPr lang="en-US" dirty="0"/>
              <a:t>most notable being</a:t>
            </a:r>
            <a:r>
              <a:rPr lang="cs-CZ" dirty="0"/>
              <a:t> </a:t>
            </a:r>
            <a:r>
              <a:rPr lang="en-US" dirty="0"/>
              <a:t>the opera festival Smetana's</a:t>
            </a:r>
            <a:r>
              <a:rPr lang="cs-CZ" dirty="0"/>
              <a:t> </a:t>
            </a:r>
            <a:r>
              <a:rPr lang="en-US" dirty="0" err="1"/>
              <a:t>Litomyšl</a:t>
            </a:r>
            <a:r>
              <a:rPr lang="en-US" dirty="0"/>
              <a:t>, named after the</a:t>
            </a:r>
            <a:r>
              <a:rPr lang="cs-CZ" dirty="0"/>
              <a:t> </a:t>
            </a:r>
            <a:r>
              <a:rPr lang="en-US" dirty="0"/>
              <a:t>famous</a:t>
            </a:r>
            <a:r>
              <a:rPr lang="cs-CZ" dirty="0"/>
              <a:t> </a:t>
            </a:r>
            <a:r>
              <a:rPr lang="en-US" dirty="0"/>
              <a:t>composer who was born in the</a:t>
            </a:r>
            <a:r>
              <a:rPr lang="cs-CZ" dirty="0"/>
              <a:t> </a:t>
            </a:r>
            <a:r>
              <a:rPr lang="en-US" dirty="0"/>
              <a:t>town.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5292080" cy="397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62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10. </a:t>
            </a:r>
            <a:r>
              <a:rPr lang="cs-CZ" dirty="0" err="1"/>
              <a:t>Holy</a:t>
            </a:r>
            <a:r>
              <a:rPr lang="cs-CZ" dirty="0"/>
              <a:t> </a:t>
            </a:r>
            <a:r>
              <a:rPr lang="cs-CZ" dirty="0" err="1"/>
              <a:t>Trinity</a:t>
            </a:r>
            <a:r>
              <a:rPr lang="cs-CZ" dirty="0"/>
              <a:t> </a:t>
            </a:r>
            <a:r>
              <a:rPr lang="cs-CZ" dirty="0" err="1"/>
              <a:t>Column</a:t>
            </a:r>
            <a:br>
              <a:rPr lang="cs-CZ" dirty="0"/>
            </a:br>
            <a:r>
              <a:rPr lang="cs-CZ" dirty="0"/>
              <a:t>Olomouc (2000)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10744" cy="44210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town of Olomouc is an</a:t>
            </a:r>
            <a:r>
              <a:rPr lang="cs-CZ" dirty="0"/>
              <a:t> </a:t>
            </a:r>
            <a:r>
              <a:rPr lang="en-US" dirty="0"/>
              <a:t>important medieval town</a:t>
            </a:r>
            <a:r>
              <a:rPr lang="cs-CZ" dirty="0"/>
              <a:t> </a:t>
            </a:r>
            <a:r>
              <a:rPr lang="en-US" dirty="0"/>
              <a:t>and a university </a:t>
            </a:r>
            <a:r>
              <a:rPr lang="en-US" dirty="0" err="1"/>
              <a:t>centre</a:t>
            </a:r>
            <a:r>
              <a:rPr lang="en-US" dirty="0"/>
              <a:t>. The</a:t>
            </a:r>
            <a:r>
              <a:rPr lang="cs-CZ" dirty="0"/>
              <a:t> </a:t>
            </a:r>
            <a:r>
              <a:rPr lang="en-US" dirty="0"/>
              <a:t>UNESCO attraction is </a:t>
            </a:r>
            <a:r>
              <a:rPr lang="en-US" b="1" dirty="0"/>
              <a:t>one of</a:t>
            </a:r>
            <a:r>
              <a:rPr lang="cs-CZ" b="1" dirty="0"/>
              <a:t> </a:t>
            </a:r>
            <a:r>
              <a:rPr lang="en-US" b="1" dirty="0"/>
              <a:t>the tallest Baroque memorial</a:t>
            </a:r>
            <a:r>
              <a:rPr lang="cs-CZ" b="1" dirty="0"/>
              <a:t> </a:t>
            </a:r>
            <a:r>
              <a:rPr lang="en-US" b="1" dirty="0"/>
              <a:t>columns in the Czech Republic</a:t>
            </a:r>
            <a:r>
              <a:rPr lang="cs-CZ" b="1" dirty="0"/>
              <a:t> </a:t>
            </a:r>
            <a:r>
              <a:rPr lang="en-US" dirty="0"/>
              <a:t>(35 m).</a:t>
            </a:r>
            <a:r>
              <a:rPr lang="cs-CZ" dirty="0"/>
              <a:t> </a:t>
            </a:r>
            <a:r>
              <a:rPr lang="en-US" dirty="0"/>
              <a:t>Decorated with copper</a:t>
            </a:r>
            <a:r>
              <a:rPr lang="cs-CZ" dirty="0"/>
              <a:t> </a:t>
            </a:r>
            <a:r>
              <a:rPr lang="en-US" dirty="0"/>
              <a:t>adornments and statues, it</a:t>
            </a:r>
            <a:r>
              <a:rPr lang="cs-CZ" dirty="0"/>
              <a:t> </a:t>
            </a:r>
            <a:r>
              <a:rPr lang="en-US" dirty="0"/>
              <a:t>is a monument to a plague</a:t>
            </a:r>
            <a:r>
              <a:rPr lang="cs-CZ" dirty="0"/>
              <a:t> </a:t>
            </a:r>
            <a:r>
              <a:rPr lang="en-US" dirty="0"/>
              <a:t>epidemic between 1714-</a:t>
            </a:r>
            <a:r>
              <a:rPr lang="cs-CZ" dirty="0"/>
              <a:t>1</a:t>
            </a:r>
            <a:r>
              <a:rPr lang="en-US" dirty="0"/>
              <a:t>716.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57212"/>
            <a:ext cx="4032448" cy="53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8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11. Villa Tugendhat, Brno</a:t>
            </a:r>
            <a:br>
              <a:rPr lang="sv-SE" dirty="0"/>
            </a:br>
            <a:r>
              <a:rPr lang="sv-SE" dirty="0"/>
              <a:t>(2001)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394720" cy="42770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The</a:t>
            </a:r>
            <a:r>
              <a:rPr lang="cs-CZ" b="1" dirty="0"/>
              <a:t> </a:t>
            </a:r>
            <a:r>
              <a:rPr lang="en-US" b="1" dirty="0"/>
              <a:t>functionalist Villa</a:t>
            </a:r>
            <a:r>
              <a:rPr lang="cs-CZ" b="1" dirty="0"/>
              <a:t> </a:t>
            </a:r>
            <a:r>
              <a:rPr lang="en-US" b="1" dirty="0"/>
              <a:t>Tugendhat</a:t>
            </a:r>
            <a:r>
              <a:rPr lang="cs-CZ" b="1" dirty="0"/>
              <a:t> </a:t>
            </a:r>
            <a:r>
              <a:rPr lang="en-US" dirty="0"/>
              <a:t>(named after its owners) </a:t>
            </a:r>
            <a:r>
              <a:rPr lang="cs-CZ" dirty="0"/>
              <a:t>in </a:t>
            </a:r>
            <a:r>
              <a:rPr lang="cs-CZ" b="1" dirty="0"/>
              <a:t>Brno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designed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famous</a:t>
            </a:r>
            <a:r>
              <a:rPr lang="cs-CZ" dirty="0"/>
              <a:t> </a:t>
            </a:r>
            <a:r>
              <a:rPr lang="cs-CZ" dirty="0" err="1"/>
              <a:t>German</a:t>
            </a:r>
            <a:r>
              <a:rPr lang="cs-CZ" dirty="0"/>
              <a:t> </a:t>
            </a:r>
            <a:r>
              <a:rPr lang="cs-CZ" dirty="0" err="1"/>
              <a:t>architect</a:t>
            </a:r>
            <a:r>
              <a:rPr lang="cs-CZ" dirty="0"/>
              <a:t> </a:t>
            </a:r>
            <a:r>
              <a:rPr lang="en-US" dirty="0"/>
              <a:t>Ludwig </a:t>
            </a:r>
            <a:r>
              <a:rPr lang="en-US" dirty="0" err="1"/>
              <a:t>Mies</a:t>
            </a:r>
            <a:r>
              <a:rPr lang="en-US" dirty="0"/>
              <a:t> van</a:t>
            </a:r>
            <a:r>
              <a:rPr lang="cs-CZ" dirty="0"/>
              <a:t> </a:t>
            </a:r>
            <a:r>
              <a:rPr lang="en-US" dirty="0"/>
              <a:t>der </a:t>
            </a:r>
            <a:r>
              <a:rPr lang="en-US" dirty="0" err="1"/>
              <a:t>Rohe</a:t>
            </a:r>
            <a:r>
              <a:rPr lang="cs-CZ" dirty="0"/>
              <a:t> </a:t>
            </a:r>
            <a:r>
              <a:rPr lang="en-US" dirty="0"/>
              <a:t>in 1928.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considered</a:t>
            </a:r>
            <a:r>
              <a:rPr lang="cs-CZ" dirty="0"/>
              <a:t> </a:t>
            </a:r>
            <a:r>
              <a:rPr lang="cs-CZ" b="1" dirty="0" err="1"/>
              <a:t>one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key</a:t>
            </a:r>
            <a:r>
              <a:rPr lang="cs-CZ" b="1" dirty="0"/>
              <a:t> </a:t>
            </a:r>
            <a:r>
              <a:rPr lang="cs-CZ" b="1" dirty="0" err="1"/>
              <a:t>works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modern</a:t>
            </a:r>
            <a:r>
              <a:rPr lang="cs-CZ" b="1" dirty="0"/>
              <a:t> </a:t>
            </a:r>
            <a:r>
              <a:rPr lang="cs-CZ" b="1" dirty="0" err="1"/>
              <a:t>architecture</a:t>
            </a:r>
            <a:r>
              <a:rPr lang="cs-CZ" dirty="0"/>
              <a:t>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67" y="2276871"/>
            <a:ext cx="5184929" cy="292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66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 Třebíč (2003)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538736" cy="43490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err="1"/>
              <a:t>The</a:t>
            </a:r>
            <a:r>
              <a:rPr lang="cs-CZ" dirty="0"/>
              <a:t> h</a:t>
            </a:r>
            <a:r>
              <a:rPr lang="en-US" dirty="0" err="1"/>
              <a:t>istorical</a:t>
            </a:r>
            <a:r>
              <a:rPr lang="en-US" dirty="0"/>
              <a:t> </a:t>
            </a:r>
            <a:r>
              <a:rPr lang="en-US" dirty="0" err="1"/>
              <a:t>centre</a:t>
            </a:r>
            <a:r>
              <a:rPr lang="en-US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town</a:t>
            </a:r>
            <a:r>
              <a:rPr lang="cs-CZ" dirty="0"/>
              <a:t> </a:t>
            </a:r>
            <a:r>
              <a:rPr lang="en-US" dirty="0"/>
              <a:t>includes</a:t>
            </a:r>
            <a:r>
              <a:rPr lang="cs-CZ" dirty="0"/>
              <a:t> </a:t>
            </a:r>
            <a:r>
              <a:rPr lang="en-US" b="1" dirty="0"/>
              <a:t>St. </a:t>
            </a:r>
            <a:r>
              <a:rPr lang="en-US" b="1" dirty="0" err="1"/>
              <a:t>Prokopius</a:t>
            </a:r>
            <a:r>
              <a:rPr lang="en-US" b="1" dirty="0"/>
              <a:t>’</a:t>
            </a:r>
            <a:r>
              <a:rPr lang="cs-CZ" b="1" dirty="0"/>
              <a:t> R</a:t>
            </a:r>
            <a:r>
              <a:rPr lang="en-US" b="1" dirty="0" err="1"/>
              <a:t>omanesque</a:t>
            </a:r>
            <a:r>
              <a:rPr lang="en-US" b="1" dirty="0"/>
              <a:t>‑Gothic</a:t>
            </a:r>
            <a:r>
              <a:rPr lang="cs-CZ" b="1" dirty="0"/>
              <a:t> </a:t>
            </a:r>
            <a:r>
              <a:rPr lang="en-US" b="1" dirty="0"/>
              <a:t>basilica </a:t>
            </a:r>
            <a:r>
              <a:rPr lang="en-US" dirty="0"/>
              <a:t>as well as the remains of</a:t>
            </a:r>
            <a:r>
              <a:rPr lang="cs-CZ" dirty="0"/>
              <a:t> </a:t>
            </a:r>
            <a:r>
              <a:rPr lang="en-US" b="1" dirty="0"/>
              <a:t>the Jewish quarter</a:t>
            </a:r>
            <a:r>
              <a:rPr lang="en-US" dirty="0"/>
              <a:t>, which is the</a:t>
            </a:r>
            <a:r>
              <a:rPr lang="cs-CZ" dirty="0"/>
              <a:t> </a:t>
            </a:r>
            <a:r>
              <a:rPr lang="en-US" dirty="0"/>
              <a:t>only Jewish site on the</a:t>
            </a:r>
            <a:r>
              <a:rPr lang="cs-CZ" dirty="0"/>
              <a:t> </a:t>
            </a:r>
            <a:r>
              <a:rPr lang="en-US" dirty="0"/>
              <a:t>UNESCO</a:t>
            </a:r>
            <a:r>
              <a:rPr lang="cs-CZ" dirty="0"/>
              <a:t> </a:t>
            </a:r>
            <a:r>
              <a:rPr lang="en-US" dirty="0"/>
              <a:t>list beside Israel. It</a:t>
            </a:r>
            <a:r>
              <a:rPr lang="cs-CZ" dirty="0"/>
              <a:t> </a:t>
            </a:r>
            <a:r>
              <a:rPr lang="en-US" dirty="0"/>
              <a:t>documents</a:t>
            </a:r>
            <a:r>
              <a:rPr lang="cs-CZ" dirty="0"/>
              <a:t> </a:t>
            </a:r>
            <a:r>
              <a:rPr lang="en-US" dirty="0"/>
              <a:t>a big Jewish</a:t>
            </a:r>
            <a:r>
              <a:rPr lang="cs-CZ" dirty="0"/>
              <a:t> </a:t>
            </a:r>
            <a:r>
              <a:rPr lang="en-US" dirty="0"/>
              <a:t>community in the</a:t>
            </a:r>
            <a:r>
              <a:rPr lang="cs-CZ" dirty="0"/>
              <a:t> </a:t>
            </a:r>
            <a:r>
              <a:rPr lang="en-US" dirty="0"/>
              <a:t>Czech</a:t>
            </a:r>
            <a:r>
              <a:rPr lang="cs-CZ" dirty="0"/>
              <a:t> </a:t>
            </a:r>
            <a:r>
              <a:rPr lang="en-US" dirty="0"/>
              <a:t>lands prior to the WWII.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1148401"/>
            <a:ext cx="5007901" cy="508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8B79C-AFCA-4D54-A6E9-52849E9D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cs-CZ"/>
              <a:t>13.</a:t>
            </a:r>
            <a:r>
              <a:rPr lang="en-US"/>
              <a:t>Landscape for Breeding and Training of Ceremonial Carriage Horses</a:t>
            </a:r>
            <a:r>
              <a:rPr lang="cs-CZ"/>
              <a:t> at Kladruby nad Labem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29152D-0155-470A-AE4A-68D320AB2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3466728" cy="370527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3540B97-B524-4849-9544-85E8D05F4E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28181" y="2780928"/>
            <a:ext cx="5388414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83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A2CA18-69A6-4184-BC89-0231152C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14. </a:t>
            </a:r>
            <a:r>
              <a:rPr lang="cs-CZ" dirty="0" err="1"/>
              <a:t>Erzgebirge</a:t>
            </a:r>
            <a:r>
              <a:rPr lang="cs-CZ" dirty="0"/>
              <a:t>/Krušnohoří </a:t>
            </a:r>
            <a:r>
              <a:rPr lang="cs-CZ" dirty="0" err="1"/>
              <a:t>Mining</a:t>
            </a:r>
            <a:r>
              <a:rPr lang="cs-CZ" dirty="0"/>
              <a:t> Region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695A91-87BE-4130-858D-1AB39E9CDD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DB7E04-A1AF-4BFB-B5FB-0E8A64624F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47395" y="2276872"/>
            <a:ext cx="5248583" cy="29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47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/>
              <a:t>UNESCO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b="1" dirty="0"/>
              <a:t>U</a:t>
            </a:r>
            <a:r>
              <a:rPr lang="cs-CZ" dirty="0"/>
              <a:t>		United</a:t>
            </a:r>
          </a:p>
          <a:p>
            <a:r>
              <a:rPr lang="cs-CZ" sz="4000" b="1" dirty="0"/>
              <a:t>N</a:t>
            </a:r>
            <a:r>
              <a:rPr lang="cs-CZ" dirty="0"/>
              <a:t>		</a:t>
            </a:r>
            <a:r>
              <a:rPr lang="cs-CZ" dirty="0" err="1"/>
              <a:t>Nations</a:t>
            </a:r>
            <a:endParaRPr lang="cs-CZ" dirty="0"/>
          </a:p>
          <a:p>
            <a:r>
              <a:rPr lang="cs-CZ" sz="4000" b="1" dirty="0"/>
              <a:t>E</a:t>
            </a:r>
            <a:r>
              <a:rPr lang="cs-CZ" dirty="0"/>
              <a:t>		</a:t>
            </a:r>
            <a:r>
              <a:rPr lang="cs-CZ" dirty="0" err="1"/>
              <a:t>Educational</a:t>
            </a:r>
            <a:r>
              <a:rPr lang="cs-CZ" dirty="0"/>
              <a:t>,</a:t>
            </a:r>
          </a:p>
          <a:p>
            <a:r>
              <a:rPr lang="cs-CZ" sz="4000" b="1" dirty="0"/>
              <a:t>S</a:t>
            </a:r>
            <a:r>
              <a:rPr lang="cs-CZ" dirty="0"/>
              <a:t>		</a:t>
            </a:r>
            <a:r>
              <a:rPr lang="cs-CZ" dirty="0" err="1"/>
              <a:t>Scientific</a:t>
            </a:r>
            <a:r>
              <a:rPr lang="cs-CZ" dirty="0"/>
              <a:t>,</a:t>
            </a:r>
          </a:p>
          <a:p>
            <a:r>
              <a:rPr lang="cs-CZ" sz="4000" b="1" dirty="0"/>
              <a:t>C</a:t>
            </a:r>
            <a:r>
              <a:rPr lang="cs-CZ" dirty="0"/>
              <a:t>		and </a:t>
            </a:r>
            <a:r>
              <a:rPr lang="cs-CZ" dirty="0" err="1"/>
              <a:t>Cultural</a:t>
            </a:r>
            <a:endParaRPr lang="cs-CZ" dirty="0"/>
          </a:p>
          <a:p>
            <a:r>
              <a:rPr lang="cs-CZ" sz="4000" b="1" dirty="0"/>
              <a:t>O</a:t>
            </a:r>
            <a:r>
              <a:rPr lang="cs-CZ" dirty="0"/>
              <a:t>		</a:t>
            </a:r>
            <a:r>
              <a:rPr lang="cs-CZ" dirty="0" err="1"/>
              <a:t>Organisation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368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243491-E539-4EAC-A1C1-E438364C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Locations of World Heritage Sites in the Czech Republic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261C757-6DA0-47BF-8114-3E9CAA5BB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34166"/>
            <a:ext cx="8229600" cy="36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21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The Historical Centre of</a:t>
            </a:r>
            <a:br>
              <a:rPr lang="en-US" dirty="0"/>
            </a:br>
            <a:r>
              <a:rPr lang="cs-CZ" dirty="0"/>
              <a:t>Prague (</a:t>
            </a:r>
            <a:r>
              <a:rPr lang="cs-CZ" dirty="0" err="1"/>
              <a:t>listed</a:t>
            </a:r>
            <a:r>
              <a:rPr lang="cs-CZ" dirty="0"/>
              <a:t> in 1992)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538736" cy="4205064"/>
          </a:xfrm>
        </p:spPr>
        <p:txBody>
          <a:bodyPr/>
          <a:lstStyle/>
          <a:p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top Czech </a:t>
            </a:r>
            <a:r>
              <a:rPr lang="cs-CZ" dirty="0" err="1"/>
              <a:t>destination</a:t>
            </a:r>
            <a:r>
              <a:rPr lang="cs-CZ" dirty="0"/>
              <a:t>, </a:t>
            </a:r>
            <a:r>
              <a:rPr lang="en-US" dirty="0"/>
              <a:t>Prague, leads the list with</a:t>
            </a:r>
            <a:r>
              <a:rPr lang="cs-CZ" dirty="0"/>
              <a:t> </a:t>
            </a:r>
            <a:r>
              <a:rPr lang="cs-CZ" dirty="0" err="1"/>
              <a:t>monuments</a:t>
            </a:r>
            <a:r>
              <a:rPr lang="cs-CZ" dirty="0"/>
              <a:t> such as </a:t>
            </a:r>
            <a:r>
              <a:rPr lang="cs-CZ" b="1" dirty="0"/>
              <a:t>Prague </a:t>
            </a:r>
            <a:r>
              <a:rPr lang="en-US" b="1" dirty="0"/>
              <a:t>Castle, St. Vitus Cathedral</a:t>
            </a:r>
            <a:r>
              <a:rPr lang="cs-CZ" dirty="0"/>
              <a:t>,</a:t>
            </a:r>
            <a:r>
              <a:rPr lang="en-US" dirty="0"/>
              <a:t> and</a:t>
            </a:r>
            <a:r>
              <a:rPr lang="cs-CZ" dirty="0"/>
              <a:t> </a:t>
            </a:r>
            <a:r>
              <a:rPr lang="cs-CZ" b="1" dirty="0"/>
              <a:t>Charles </a:t>
            </a:r>
            <a:r>
              <a:rPr lang="cs-CZ" b="1" dirty="0" err="1"/>
              <a:t>Bridge</a:t>
            </a:r>
            <a:r>
              <a:rPr lang="cs-CZ" dirty="0"/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00" y="2204864"/>
            <a:ext cx="508164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7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The Historical Centre of</a:t>
            </a:r>
            <a:br>
              <a:rPr lang="en-US" dirty="0"/>
            </a:br>
            <a:r>
              <a:rPr lang="cs-CZ" dirty="0"/>
              <a:t>Český Krumlov (1992)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538736" cy="42770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popular</a:t>
            </a:r>
            <a:r>
              <a:rPr lang="cs-CZ" dirty="0"/>
              <a:t> </a:t>
            </a:r>
            <a:r>
              <a:rPr lang="cs-CZ" dirty="0" err="1"/>
              <a:t>tourist</a:t>
            </a:r>
            <a:r>
              <a:rPr lang="cs-CZ" dirty="0"/>
              <a:t> </a:t>
            </a:r>
            <a:r>
              <a:rPr lang="cs-CZ" dirty="0" err="1"/>
              <a:t>attraction</a:t>
            </a:r>
            <a:r>
              <a:rPr lang="cs-CZ" dirty="0"/>
              <a:t> </a:t>
            </a:r>
            <a:r>
              <a:rPr lang="en-US" dirty="0"/>
              <a:t>boasts </a:t>
            </a:r>
            <a:r>
              <a:rPr lang="en-US" b="1" dirty="0"/>
              <a:t>a</a:t>
            </a:r>
            <a:r>
              <a:rPr lang="cs-CZ" b="1" dirty="0"/>
              <a:t> </a:t>
            </a:r>
            <a:r>
              <a:rPr lang="en-US" b="1" dirty="0"/>
              <a:t>castle and chateaux</a:t>
            </a:r>
            <a:r>
              <a:rPr lang="cs-CZ" b="1" dirty="0"/>
              <a:t> </a:t>
            </a:r>
            <a:r>
              <a:rPr lang="cs-CZ" b="1" dirty="0" err="1"/>
              <a:t>complex</a:t>
            </a:r>
            <a:r>
              <a:rPr lang="cs-CZ" b="1" dirty="0"/>
              <a:t> and a </a:t>
            </a:r>
            <a:r>
              <a:rPr lang="cs-CZ" b="1" dirty="0" err="1"/>
              <a:t>well-preserved</a:t>
            </a:r>
            <a:r>
              <a:rPr lang="cs-CZ" b="1" dirty="0"/>
              <a:t> </a:t>
            </a:r>
            <a:r>
              <a:rPr lang="cs-CZ" b="1" dirty="0" err="1"/>
              <a:t>historical</a:t>
            </a:r>
            <a:r>
              <a:rPr lang="cs-CZ" b="1" dirty="0"/>
              <a:t>  centre</a:t>
            </a:r>
            <a:r>
              <a:rPr lang="cs-CZ" dirty="0"/>
              <a:t>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aristocratic</a:t>
            </a:r>
            <a:r>
              <a:rPr lang="cs-CZ" dirty="0"/>
              <a:t> </a:t>
            </a:r>
            <a:r>
              <a:rPr lang="cs-CZ" dirty="0" err="1"/>
              <a:t>families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Vitkovci</a:t>
            </a:r>
            <a:r>
              <a:rPr lang="cs-CZ" dirty="0"/>
              <a:t> and </a:t>
            </a:r>
            <a:r>
              <a:rPr lang="cs-CZ" dirty="0" err="1"/>
              <a:t>Rožmberkove</a:t>
            </a:r>
            <a:r>
              <a:rPr lang="cs-CZ" dirty="0"/>
              <a:t> are  </a:t>
            </a:r>
            <a:r>
              <a:rPr lang="cs-CZ" dirty="0" err="1"/>
              <a:t>connected</a:t>
            </a:r>
            <a:r>
              <a:rPr lang="cs-CZ" dirty="0"/>
              <a:t> </a:t>
            </a:r>
            <a:r>
              <a:rPr lang="en-US" dirty="0"/>
              <a:t>to the town’s history and its</a:t>
            </a:r>
            <a:r>
              <a:rPr lang="cs-CZ" dirty="0"/>
              <a:t> </a:t>
            </a:r>
            <a:r>
              <a:rPr lang="cs-CZ" b="1" dirty="0" err="1"/>
              <a:t>Rennaissance</a:t>
            </a:r>
            <a:r>
              <a:rPr lang="cs-CZ" b="1" dirty="0"/>
              <a:t> </a:t>
            </a:r>
            <a:r>
              <a:rPr lang="cs-CZ" b="1" dirty="0" err="1"/>
              <a:t>look</a:t>
            </a:r>
            <a:r>
              <a:rPr lang="cs-CZ" dirty="0"/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79" y="2132856"/>
            <a:ext cx="496612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78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The Historical Centre of</a:t>
            </a:r>
            <a:br>
              <a:rPr lang="en-US" dirty="0"/>
            </a:br>
            <a:r>
              <a:rPr lang="cs-CZ" dirty="0"/>
              <a:t>Telč (1992)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106688" cy="42050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town’s</a:t>
            </a:r>
            <a:r>
              <a:rPr lang="cs-CZ" dirty="0"/>
              <a:t> square </a:t>
            </a:r>
            <a:r>
              <a:rPr lang="cs-CZ" dirty="0" err="1"/>
              <a:t>offers</a:t>
            </a:r>
            <a:r>
              <a:rPr lang="cs-CZ" dirty="0"/>
              <a:t> </a:t>
            </a:r>
            <a:r>
              <a:rPr lang="cs-CZ" b="1" dirty="0"/>
              <a:t>a </a:t>
            </a:r>
            <a:r>
              <a:rPr lang="cs-CZ" b="1" dirty="0" err="1"/>
              <a:t>unique</a:t>
            </a:r>
            <a:r>
              <a:rPr lang="cs-CZ" b="1" dirty="0"/>
              <a:t> </a:t>
            </a:r>
            <a:r>
              <a:rPr lang="cs-CZ" b="1" dirty="0" err="1"/>
              <a:t>combination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Renaissance</a:t>
            </a:r>
            <a:r>
              <a:rPr lang="cs-CZ" b="1" dirty="0"/>
              <a:t> and </a:t>
            </a:r>
            <a:r>
              <a:rPr lang="cs-CZ" b="1" dirty="0" err="1"/>
              <a:t>Baroque</a:t>
            </a:r>
            <a:r>
              <a:rPr lang="cs-CZ" b="1" dirty="0"/>
              <a:t> </a:t>
            </a:r>
            <a:r>
              <a:rPr lang="cs-CZ" b="1" dirty="0" err="1"/>
              <a:t>houses</a:t>
            </a:r>
            <a:r>
              <a:rPr lang="cs-CZ" b="1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characteristic</a:t>
            </a:r>
            <a:r>
              <a:rPr lang="cs-CZ" dirty="0"/>
              <a:t> </a:t>
            </a:r>
            <a:r>
              <a:rPr lang="cs-CZ" dirty="0" err="1"/>
              <a:t>arcades</a:t>
            </a:r>
            <a:r>
              <a:rPr lang="cs-CZ" b="1" dirty="0"/>
              <a:t> </a:t>
            </a:r>
            <a:r>
              <a:rPr lang="cs-CZ" dirty="0"/>
              <a:t>and </a:t>
            </a:r>
            <a:r>
              <a:rPr lang="en-US" dirty="0" err="1"/>
              <a:t>sgrafitti</a:t>
            </a:r>
            <a:r>
              <a:rPr lang="en-US" dirty="0"/>
              <a:t> design.</a:t>
            </a:r>
            <a:r>
              <a:rPr lang="cs-CZ" dirty="0"/>
              <a:t> T</a:t>
            </a:r>
            <a:r>
              <a:rPr lang="en-US" dirty="0"/>
              <a:t>here is also</a:t>
            </a:r>
            <a:r>
              <a:rPr lang="cs-CZ" dirty="0"/>
              <a:t> </a:t>
            </a:r>
            <a:r>
              <a:rPr lang="en-US" dirty="0"/>
              <a:t>a </a:t>
            </a:r>
            <a:r>
              <a:rPr lang="en-US" dirty="0" err="1"/>
              <a:t>chateux</a:t>
            </a:r>
            <a:r>
              <a:rPr lang="en-US" dirty="0"/>
              <a:t> in the town.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65" y="2492896"/>
            <a:ext cx="535182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66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4. The Pilgrimage Church of</a:t>
            </a:r>
            <a:r>
              <a:rPr lang="cs-CZ" sz="4000" dirty="0"/>
              <a:t>  Jan Nepomuk in Zelená Hora (1994)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250704" cy="41330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The star shaped pilgrimage</a:t>
            </a:r>
            <a:r>
              <a:rPr lang="cs-CZ" b="1" dirty="0"/>
              <a:t> </a:t>
            </a:r>
            <a:r>
              <a:rPr lang="en-US" b="1" dirty="0"/>
              <a:t>church </a:t>
            </a:r>
            <a:r>
              <a:rPr lang="en-US" dirty="0"/>
              <a:t>built by </a:t>
            </a:r>
            <a:r>
              <a:rPr lang="en-US" b="1" dirty="0" err="1"/>
              <a:t>Santini</a:t>
            </a:r>
            <a:r>
              <a:rPr lang="en-US" b="1" dirty="0"/>
              <a:t>-</a:t>
            </a:r>
            <a:r>
              <a:rPr lang="cs-CZ" b="1" dirty="0"/>
              <a:t>A</a:t>
            </a:r>
            <a:r>
              <a:rPr lang="en-US" b="1" dirty="0" err="1"/>
              <a:t>ichl</a:t>
            </a:r>
            <a:r>
              <a:rPr lang="en-US" dirty="0"/>
              <a:t>,</a:t>
            </a:r>
            <a:r>
              <a:rPr lang="cs-CZ" dirty="0"/>
              <a:t> </a:t>
            </a:r>
            <a:r>
              <a:rPr lang="en-US" dirty="0"/>
              <a:t>a Czech Baroque builder of</a:t>
            </a:r>
            <a:r>
              <a:rPr lang="cs-CZ" dirty="0"/>
              <a:t> </a:t>
            </a:r>
            <a:r>
              <a:rPr lang="en-US" dirty="0"/>
              <a:t>Italian origin, is</a:t>
            </a:r>
            <a:r>
              <a:rPr lang="cs-CZ" dirty="0"/>
              <a:t> c</a:t>
            </a:r>
            <a:r>
              <a:rPr lang="en-US" dirty="0" err="1"/>
              <a:t>haracteristic</a:t>
            </a:r>
            <a:r>
              <a:rPr lang="cs-CZ" dirty="0"/>
              <a:t> </a:t>
            </a:r>
            <a:r>
              <a:rPr lang="en-US" dirty="0"/>
              <a:t>of</a:t>
            </a:r>
            <a:r>
              <a:rPr lang="cs-CZ" dirty="0"/>
              <a:t> B</a:t>
            </a:r>
            <a:r>
              <a:rPr lang="en-US" dirty="0" err="1"/>
              <a:t>aroque</a:t>
            </a:r>
            <a:r>
              <a:rPr lang="en-US" dirty="0"/>
              <a:t>‑Gothic style. The</a:t>
            </a:r>
            <a:r>
              <a:rPr lang="cs-CZ" dirty="0"/>
              <a:t> </a:t>
            </a:r>
            <a:r>
              <a:rPr lang="en-US" dirty="0"/>
              <a:t>building includes a lot of</a:t>
            </a:r>
            <a:r>
              <a:rPr lang="cs-CZ" dirty="0"/>
              <a:t> </a:t>
            </a:r>
            <a:r>
              <a:rPr lang="en-US" b="1" dirty="0"/>
              <a:t>complex symbolism based on</a:t>
            </a:r>
            <a:r>
              <a:rPr lang="cs-CZ" b="1" dirty="0"/>
              <a:t> </a:t>
            </a:r>
            <a:r>
              <a:rPr lang="en-US" b="1" dirty="0"/>
              <a:t>the number five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026295"/>
            <a:ext cx="5392569" cy="334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3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Kutná Hora (1995)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3682752" cy="42813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A medieval mining town</a:t>
            </a:r>
            <a:r>
              <a:rPr lang="en-US" dirty="0"/>
              <a:t>,</a:t>
            </a:r>
            <a:r>
              <a:rPr lang="cs-CZ" dirty="0"/>
              <a:t> </a:t>
            </a:r>
            <a:r>
              <a:rPr lang="en-US" dirty="0"/>
              <a:t>which became rich because of</a:t>
            </a:r>
            <a:r>
              <a:rPr lang="cs-CZ" dirty="0"/>
              <a:t> </a:t>
            </a:r>
            <a:r>
              <a:rPr lang="en-US" dirty="0"/>
              <a:t>its </a:t>
            </a:r>
            <a:r>
              <a:rPr lang="en-US" b="1" dirty="0"/>
              <a:t>silver deposits</a:t>
            </a:r>
            <a:r>
              <a:rPr lang="en-US" dirty="0"/>
              <a:t>, is</a:t>
            </a:r>
            <a:r>
              <a:rPr lang="cs-CZ" dirty="0"/>
              <a:t> </a:t>
            </a:r>
            <a:r>
              <a:rPr lang="en-US" dirty="0"/>
              <a:t>famous</a:t>
            </a:r>
            <a:r>
              <a:rPr lang="cs-CZ" dirty="0"/>
              <a:t> </a:t>
            </a:r>
            <a:r>
              <a:rPr lang="en-US" dirty="0"/>
              <a:t>for its historical</a:t>
            </a:r>
            <a:r>
              <a:rPr lang="cs-CZ" dirty="0"/>
              <a:t> </a:t>
            </a:r>
            <a:r>
              <a:rPr lang="en-US" dirty="0" err="1"/>
              <a:t>centre</a:t>
            </a:r>
            <a:r>
              <a:rPr lang="en-US" dirty="0"/>
              <a:t> and</a:t>
            </a:r>
            <a:r>
              <a:rPr lang="cs-CZ" dirty="0"/>
              <a:t> </a:t>
            </a:r>
            <a:r>
              <a:rPr lang="en-US" b="1" dirty="0"/>
              <a:t>the Church of St. Barbara</a:t>
            </a:r>
            <a:r>
              <a:rPr lang="en-US" dirty="0"/>
              <a:t>. This</a:t>
            </a:r>
            <a:r>
              <a:rPr lang="cs-CZ" dirty="0"/>
              <a:t> </a:t>
            </a:r>
            <a:r>
              <a:rPr lang="en-US" dirty="0"/>
              <a:t>eye-catching piece of Gothic</a:t>
            </a:r>
            <a:r>
              <a:rPr lang="cs-CZ" dirty="0"/>
              <a:t> </a:t>
            </a:r>
            <a:r>
              <a:rPr lang="en-US" dirty="0"/>
              <a:t>architecture was</a:t>
            </a:r>
            <a:r>
              <a:rPr lang="cs-CZ" dirty="0"/>
              <a:t> </a:t>
            </a:r>
            <a:r>
              <a:rPr lang="en-US" dirty="0"/>
              <a:t>begun in 1388</a:t>
            </a:r>
            <a:r>
              <a:rPr lang="cs-CZ" dirty="0"/>
              <a:t> by </a:t>
            </a:r>
            <a:r>
              <a:rPr lang="cs-CZ" b="1" dirty="0"/>
              <a:t>Petr Parléř</a:t>
            </a:r>
            <a:r>
              <a:rPr lang="cs-CZ" dirty="0"/>
              <a:t> </a:t>
            </a:r>
            <a:r>
              <a:rPr lang="en-US" dirty="0"/>
              <a:t>but wasn’t completed until 1905.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87" y="2132856"/>
            <a:ext cx="4971659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7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6. Lednice-Valtice </a:t>
            </a:r>
            <a:r>
              <a:rPr lang="cs-CZ" dirty="0" err="1"/>
              <a:t>Cultural</a:t>
            </a:r>
            <a:br>
              <a:rPr lang="cs-CZ" dirty="0"/>
            </a:br>
            <a:r>
              <a:rPr lang="cs-CZ" dirty="0" err="1"/>
              <a:t>Landscape</a:t>
            </a:r>
            <a:r>
              <a:rPr lang="cs-CZ" dirty="0"/>
              <a:t> (1996)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322712" cy="4205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T</a:t>
            </a:r>
            <a:r>
              <a:rPr lang="en-US" dirty="0"/>
              <a:t>his</a:t>
            </a:r>
            <a:r>
              <a:rPr lang="cs-CZ" dirty="0"/>
              <a:t> </a:t>
            </a:r>
            <a:r>
              <a:rPr lang="en-US" b="1" dirty="0" err="1"/>
              <a:t>chateux</a:t>
            </a:r>
            <a:r>
              <a:rPr lang="en-US" b="1" dirty="0"/>
              <a:t> complex </a:t>
            </a:r>
            <a:r>
              <a:rPr lang="en-US" dirty="0"/>
              <a:t>in</a:t>
            </a:r>
            <a:r>
              <a:rPr lang="cs-CZ" dirty="0"/>
              <a:t> </a:t>
            </a:r>
            <a:r>
              <a:rPr lang="en-US" dirty="0"/>
              <a:t>South </a:t>
            </a:r>
            <a:r>
              <a:rPr lang="en-US" dirty="0" err="1"/>
              <a:t>Morav</a:t>
            </a:r>
            <a:r>
              <a:rPr lang="cs-CZ" dirty="0" err="1"/>
              <a:t>ia</a:t>
            </a:r>
            <a:r>
              <a:rPr lang="cs-CZ" dirty="0"/>
              <a:t> </a:t>
            </a:r>
            <a:r>
              <a:rPr lang="en-US" dirty="0"/>
              <a:t>is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en-US" dirty="0"/>
              <a:t>impressive combination</a:t>
            </a:r>
            <a:r>
              <a:rPr lang="cs-CZ" dirty="0"/>
              <a:t> </a:t>
            </a:r>
            <a:r>
              <a:rPr lang="en-US" dirty="0"/>
              <a:t>of Baroque and Neo‑Gothic</a:t>
            </a:r>
            <a:r>
              <a:rPr lang="cs-CZ" dirty="0"/>
              <a:t> </a:t>
            </a:r>
            <a:r>
              <a:rPr lang="en-US" dirty="0"/>
              <a:t>styles</a:t>
            </a:r>
            <a:r>
              <a:rPr lang="cs-CZ" dirty="0"/>
              <a:t>.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en-US" dirty="0"/>
              <a:t>stands in </a:t>
            </a:r>
            <a:r>
              <a:rPr lang="en-US" b="1" dirty="0"/>
              <a:t>the largest</a:t>
            </a:r>
            <a:r>
              <a:rPr lang="cs-CZ" b="1" dirty="0"/>
              <a:t> </a:t>
            </a:r>
            <a:r>
              <a:rPr lang="en-US" b="1" dirty="0"/>
              <a:t>park</a:t>
            </a:r>
            <a:r>
              <a:rPr lang="cs-CZ" b="1" dirty="0"/>
              <a:t> </a:t>
            </a:r>
            <a:r>
              <a:rPr lang="en-US" b="1" dirty="0"/>
              <a:t>in the CR </a:t>
            </a:r>
            <a:r>
              <a:rPr lang="en-US" dirty="0"/>
              <a:t>(200 km</a:t>
            </a:r>
            <a:r>
              <a:rPr lang="cs-CZ" dirty="0"/>
              <a:t>2</a:t>
            </a:r>
            <a:r>
              <a:rPr lang="en-US" dirty="0"/>
              <a:t>) and is an</a:t>
            </a:r>
            <a:r>
              <a:rPr lang="cs-CZ" dirty="0"/>
              <a:t> </a:t>
            </a:r>
            <a:r>
              <a:rPr lang="en-US" b="1" dirty="0"/>
              <a:t>important</a:t>
            </a:r>
            <a:r>
              <a:rPr lang="cs-CZ" b="1" dirty="0"/>
              <a:t> e</a:t>
            </a:r>
            <a:r>
              <a:rPr lang="en-US" b="1" dirty="0" err="1"/>
              <a:t>xample</a:t>
            </a:r>
            <a:r>
              <a:rPr lang="en-US" b="1" dirty="0"/>
              <a:t> of English</a:t>
            </a:r>
            <a:r>
              <a:rPr lang="cs-CZ" b="1" dirty="0"/>
              <a:t> </a:t>
            </a:r>
            <a:r>
              <a:rPr lang="en-US" b="1" dirty="0"/>
              <a:t>Romantic landscape</a:t>
            </a:r>
            <a:r>
              <a:rPr lang="cs-CZ" b="1" dirty="0"/>
              <a:t> </a:t>
            </a:r>
            <a:r>
              <a:rPr lang="en-US" b="1" dirty="0"/>
              <a:t>design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5788"/>
            <a:ext cx="5517199" cy="367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92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675</Words>
  <Application>Microsoft Office PowerPoint</Application>
  <PresentationFormat>Předvádění na obrazovce (4:3)</PresentationFormat>
  <Paragraphs>37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Calibri</vt:lpstr>
      <vt:lpstr>Motiv systému Office</vt:lpstr>
      <vt:lpstr>THE CZECH REPUBLIC</vt:lpstr>
      <vt:lpstr>UNESCO</vt:lpstr>
      <vt:lpstr>Locations of World Heritage Sites in the Czech Republic</vt:lpstr>
      <vt:lpstr>1. The Historical Centre of Prague (listed in 1992)</vt:lpstr>
      <vt:lpstr>2. The Historical Centre of Český Krumlov (1992)</vt:lpstr>
      <vt:lpstr>3. The Historical Centre of Telč (1992)</vt:lpstr>
      <vt:lpstr>4. The Pilgrimage Church of  Jan Nepomuk in Zelená Hora (1994)</vt:lpstr>
      <vt:lpstr>5. Kutná Hora (1995)</vt:lpstr>
      <vt:lpstr>6. Lednice-Valtice Cultural Landscape (1996)</vt:lpstr>
      <vt:lpstr>7. Holašovice (1998)</vt:lpstr>
      <vt:lpstr>8. Kroměříž Castle and Gardens (1998)</vt:lpstr>
      <vt:lpstr>9. Litomyšl Castle (1999)</vt:lpstr>
      <vt:lpstr>10. Holy Trinity Column Olomouc (2000)</vt:lpstr>
      <vt:lpstr>11. Villa Tugendhat, Brno (2001)</vt:lpstr>
      <vt:lpstr>12. Třebíč (2003)</vt:lpstr>
      <vt:lpstr>13.Landscape for Breeding and Training of Ceremonial Carriage Horses at Kladruby nad Labem</vt:lpstr>
      <vt:lpstr>14. Erzgebirge/Krušnohoří Mining Region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Alžběta Ingrová</dc:creator>
  <cp:lastModifiedBy>Alžběta Ingrová</cp:lastModifiedBy>
  <cp:revision>21</cp:revision>
  <dcterms:created xsi:type="dcterms:W3CDTF">2019-05-01T16:49:44Z</dcterms:created>
  <dcterms:modified xsi:type="dcterms:W3CDTF">2021-01-07T09:41:06Z</dcterms:modified>
</cp:coreProperties>
</file>